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0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87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4737D0-738D-4FA7-9CB1-74CCCCC1A311}"/>
              </a:ext>
            </a:extLst>
          </p:cNvPr>
          <p:cNvSpPr txBox="1"/>
          <p:nvPr/>
        </p:nvSpPr>
        <p:spPr>
          <a:xfrm>
            <a:off x="676275" y="1200150"/>
            <a:ext cx="10563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Sveučilište</a:t>
            </a:r>
            <a:r>
              <a:rPr lang="en-GB" sz="3200" dirty="0"/>
              <a:t> u </a:t>
            </a:r>
            <a:r>
              <a:rPr lang="en-GB" sz="3200" dirty="0" err="1"/>
              <a:t>Zagrebu</a:t>
            </a:r>
            <a:r>
              <a:rPr lang="en-GB" sz="3200" dirty="0"/>
              <a:t> </a:t>
            </a:r>
            <a:r>
              <a:rPr lang="en-GB" sz="3200" dirty="0" err="1"/>
              <a:t>Fakultet</a:t>
            </a:r>
            <a:r>
              <a:rPr lang="en-GB" sz="3200" dirty="0"/>
              <a:t> </a:t>
            </a:r>
            <a:r>
              <a:rPr lang="en-GB" sz="3200" dirty="0" err="1"/>
              <a:t>elektrotehnike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računarstva</a:t>
            </a:r>
            <a:endParaRPr lang="en-GB" sz="3200" dirty="0"/>
          </a:p>
          <a:p>
            <a:pPr algn="ctr"/>
            <a:br>
              <a:rPr lang="en-GB" sz="3200" dirty="0"/>
            </a:br>
            <a:r>
              <a:rPr lang="en-GB" sz="3200" dirty="0" err="1"/>
              <a:t>Završni</a:t>
            </a:r>
            <a:r>
              <a:rPr lang="en-GB" sz="3200" dirty="0"/>
              <a:t> rad: </a:t>
            </a:r>
            <a:r>
              <a:rPr lang="en-GB" sz="3200" dirty="0" err="1"/>
              <a:t>Postupci</a:t>
            </a:r>
            <a:r>
              <a:rPr lang="en-GB" sz="3200" dirty="0"/>
              <a:t> </a:t>
            </a:r>
            <a:r>
              <a:rPr lang="en-GB" sz="3200" dirty="0" err="1"/>
              <a:t>ansambla</a:t>
            </a:r>
            <a:r>
              <a:rPr lang="en-GB" sz="3200" dirty="0"/>
              <a:t> </a:t>
            </a:r>
            <a:r>
              <a:rPr lang="en-GB" sz="3200" dirty="0" err="1"/>
              <a:t>stabala</a:t>
            </a:r>
            <a:r>
              <a:rPr lang="en-GB" sz="3200" dirty="0"/>
              <a:t> </a:t>
            </a:r>
            <a:r>
              <a:rPr lang="en-GB" sz="3200" dirty="0" err="1"/>
              <a:t>odluke</a:t>
            </a:r>
            <a:endParaRPr lang="en-GB" sz="3200" dirty="0"/>
          </a:p>
          <a:p>
            <a:pPr algn="ctr"/>
            <a:br>
              <a:rPr lang="en-GB" sz="3200" dirty="0"/>
            </a:br>
            <a:r>
              <a:rPr lang="en-GB" sz="3200" dirty="0"/>
              <a:t>Student: Darin </a:t>
            </a:r>
            <a:r>
              <a:rPr lang="en-GB" sz="3200" dirty="0" err="1"/>
              <a:t>Dašić</a:t>
            </a:r>
            <a:endParaRPr lang="en-GB" sz="3200" dirty="0"/>
          </a:p>
          <a:p>
            <a:pPr algn="ctr"/>
            <a:br>
              <a:rPr lang="en-GB" sz="3200" dirty="0"/>
            </a:br>
            <a:r>
              <a:rPr lang="en-GB" sz="3200" dirty="0"/>
              <a:t>Mentor: doc. dr. sc. Alan </a:t>
            </a:r>
            <a:r>
              <a:rPr lang="en-GB" sz="3200" dirty="0" err="1"/>
              <a:t>Jović</a:t>
            </a:r>
            <a:endParaRPr lang="en-GB" sz="3200" dirty="0"/>
          </a:p>
          <a:p>
            <a:pPr algn="ctr"/>
            <a:br>
              <a:rPr lang="en-GB" sz="3200" dirty="0"/>
            </a:br>
            <a:r>
              <a:rPr lang="en-GB" sz="3200" dirty="0"/>
              <a:t>Datum </a:t>
            </a:r>
            <a:r>
              <a:rPr lang="en-GB" sz="3200" dirty="0" err="1"/>
              <a:t>obrane</a:t>
            </a:r>
            <a:r>
              <a:rPr lang="en-GB" sz="3200" dirty="0"/>
              <a:t>: 3. 7. 2017.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63994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F0FB-85FF-4B4A-8844-261C6CD6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Rezultati</a:t>
            </a:r>
            <a:r>
              <a:rPr lang="en-GB" dirty="0"/>
              <a:t> </a:t>
            </a:r>
            <a:r>
              <a:rPr lang="en-GB" dirty="0" err="1"/>
              <a:t>programskog</a:t>
            </a:r>
            <a:r>
              <a:rPr lang="en-GB" dirty="0"/>
              <a:t> </a:t>
            </a:r>
            <a:r>
              <a:rPr lang="hr-HR" dirty="0"/>
              <a:t>rješenja</a:t>
            </a:r>
            <a:br>
              <a:rPr lang="en-GB" dirty="0"/>
            </a:br>
            <a:endParaRPr lang="hr-H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E6B1FD-2227-439D-B7E2-620B75323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354848"/>
              </p:ext>
            </p:extLst>
          </p:nvPr>
        </p:nvGraphicFramePr>
        <p:xfrm>
          <a:off x="714375" y="2786063"/>
          <a:ext cx="10273401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496">
                  <a:extLst>
                    <a:ext uri="{9D8B030D-6E8A-4147-A177-3AD203B41FA5}">
                      <a16:colId xmlns:a16="http://schemas.microsoft.com/office/drawing/2014/main" val="289041150"/>
                    </a:ext>
                  </a:extLst>
                </a:gridCol>
                <a:gridCol w="1671955">
                  <a:extLst>
                    <a:ext uri="{9D8B030D-6E8A-4147-A177-3AD203B41FA5}">
                      <a16:colId xmlns:a16="http://schemas.microsoft.com/office/drawing/2014/main" val="2600119001"/>
                    </a:ext>
                  </a:extLst>
                </a:gridCol>
                <a:gridCol w="882323">
                  <a:extLst>
                    <a:ext uri="{9D8B030D-6E8A-4147-A177-3AD203B41FA5}">
                      <a16:colId xmlns:a16="http://schemas.microsoft.com/office/drawing/2014/main" val="1009808027"/>
                    </a:ext>
                  </a:extLst>
                </a:gridCol>
                <a:gridCol w="1107816">
                  <a:extLst>
                    <a:ext uri="{9D8B030D-6E8A-4147-A177-3AD203B41FA5}">
                      <a16:colId xmlns:a16="http://schemas.microsoft.com/office/drawing/2014/main" val="2395940600"/>
                    </a:ext>
                  </a:extLst>
                </a:gridCol>
                <a:gridCol w="1296098">
                  <a:extLst>
                    <a:ext uri="{9D8B030D-6E8A-4147-A177-3AD203B41FA5}">
                      <a16:colId xmlns:a16="http://schemas.microsoft.com/office/drawing/2014/main" val="2062676968"/>
                    </a:ext>
                  </a:extLst>
                </a:gridCol>
                <a:gridCol w="1118817">
                  <a:extLst>
                    <a:ext uri="{9D8B030D-6E8A-4147-A177-3AD203B41FA5}">
                      <a16:colId xmlns:a16="http://schemas.microsoft.com/office/drawing/2014/main" val="3999269203"/>
                    </a:ext>
                  </a:extLst>
                </a:gridCol>
                <a:gridCol w="1293936">
                  <a:extLst>
                    <a:ext uri="{9D8B030D-6E8A-4147-A177-3AD203B41FA5}">
                      <a16:colId xmlns:a16="http://schemas.microsoft.com/office/drawing/2014/main" val="1187014357"/>
                    </a:ext>
                  </a:extLst>
                </a:gridCol>
                <a:gridCol w="1520960">
                  <a:extLst>
                    <a:ext uri="{9D8B030D-6E8A-4147-A177-3AD203B41FA5}">
                      <a16:colId xmlns:a16="http://schemas.microsoft.com/office/drawing/2014/main" val="62621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Skup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podataka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Vrsta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testa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Broj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instanci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Broj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atributa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Izgradnja</a:t>
                      </a:r>
                      <a:r>
                        <a:rPr lang="en-GB" sz="1400" dirty="0"/>
                        <a:t> [s]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Preciznost</a:t>
                      </a:r>
                      <a:r>
                        <a:rPr lang="en-GB" sz="1400" dirty="0"/>
                        <a:t> [%]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Izgradnja</a:t>
                      </a:r>
                      <a:r>
                        <a:rPr lang="en-GB" sz="1400" dirty="0"/>
                        <a:t> [s] (WEKA)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Preciznost</a:t>
                      </a:r>
                      <a:r>
                        <a:rPr lang="en-GB" sz="1400" dirty="0"/>
                        <a:t> [%] (WEKA)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42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iris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10-unakrsno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150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0.56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95.31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0.02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95.33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78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/>
                        <a:t>staklo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10-unakrsno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214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5.35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74.07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0.07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79.91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16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/>
                        <a:t>dijabetes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Zadržavanje</a:t>
                      </a:r>
                      <a:r>
                        <a:rPr lang="en-GB" sz="1400" dirty="0"/>
                        <a:t>(2:1)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768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35.61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73.44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0.16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75.78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9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/>
                        <a:t>segmentacija</a:t>
                      </a:r>
                      <a:r>
                        <a:rPr lang="en-GB" sz="1400" dirty="0"/>
                        <a:t>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Zadržavanje</a:t>
                      </a:r>
                      <a:r>
                        <a:rPr lang="en-GB" sz="1400" dirty="0"/>
                        <a:t>(2:1)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1607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19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303.88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96.08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0.66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98.43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288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5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B786-3C4C-4509-9205-CED2A6F2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Zaključak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76A5-29BF-4E42-B672-F59AA502B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95718"/>
            <a:ext cx="8946541" cy="4195481"/>
          </a:xfrm>
        </p:spPr>
        <p:txBody>
          <a:bodyPr/>
          <a:lstStyle/>
          <a:p>
            <a:r>
              <a:rPr lang="hr-HR" dirty="0"/>
              <a:t>Ansambli daju bolje rezultate nego osnovni modeli</a:t>
            </a:r>
          </a:p>
          <a:p>
            <a:r>
              <a:rPr lang="hr-HR" dirty="0"/>
              <a:t>Slučajne šume su brze i jednostavne za izgradnju</a:t>
            </a:r>
          </a:p>
          <a:p>
            <a:r>
              <a:rPr lang="hr-HR" dirty="0"/>
              <a:t>Minimalno podešavanje parametara</a:t>
            </a:r>
            <a:endParaRPr lang="en-GB" dirty="0"/>
          </a:p>
          <a:p>
            <a:endParaRPr lang="hr-HR" dirty="0"/>
          </a:p>
          <a:p>
            <a:r>
              <a:rPr lang="hr-HR" dirty="0"/>
              <a:t>Model kao crna kutija</a:t>
            </a:r>
          </a:p>
          <a:p>
            <a:r>
              <a:rPr lang="hr-HR" dirty="0"/>
              <a:t>Više stabala – veća preciznost, sporija klasifikacija</a:t>
            </a:r>
          </a:p>
          <a:p>
            <a:endParaRPr lang="en-GB" dirty="0"/>
          </a:p>
          <a:p>
            <a:r>
              <a:rPr lang="hr-HR" dirty="0"/>
              <a:t>Implementacija treba dodatnu optimizaciju</a:t>
            </a:r>
          </a:p>
          <a:p>
            <a:r>
              <a:rPr lang="hr-HR" dirty="0"/>
              <a:t>Dodavanje zamjene nedostajućih vrijednosti te procjene važnosti atributa</a:t>
            </a:r>
          </a:p>
        </p:txBody>
      </p:sp>
    </p:spTree>
    <p:extLst>
      <p:ext uri="{BB962C8B-B14F-4D97-AF65-F5344CB8AC3E}">
        <p14:creationId xmlns:p14="http://schemas.microsoft.com/office/powerpoint/2010/main" val="397805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AC17-91BA-41BD-9FF1-F9862C04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57468"/>
            <a:ext cx="9404723" cy="1400530"/>
          </a:xfrm>
        </p:spPr>
        <p:txBody>
          <a:bodyPr/>
          <a:lstStyle/>
          <a:p>
            <a:r>
              <a:rPr lang="en-GB" dirty="0" err="1"/>
              <a:t>Ansambli</a:t>
            </a:r>
            <a:br>
              <a:rPr lang="en-GB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532E-0B9A-4AEE-BCA7-BCAC9F8EC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62075"/>
            <a:ext cx="8946541" cy="4819650"/>
          </a:xfrm>
        </p:spPr>
        <p:txBody>
          <a:bodyPr/>
          <a:lstStyle/>
          <a:p>
            <a:r>
              <a:rPr lang="en-GB" dirty="0" err="1"/>
              <a:t>Izgradnja</a:t>
            </a:r>
            <a:r>
              <a:rPr lang="en-GB" dirty="0"/>
              <a:t> </a:t>
            </a:r>
            <a:r>
              <a:rPr lang="en-GB" dirty="0" err="1"/>
              <a:t>skupa</a:t>
            </a:r>
            <a:r>
              <a:rPr lang="en-GB" dirty="0"/>
              <a:t> </a:t>
            </a:r>
            <a:r>
              <a:rPr lang="en-GB" dirty="0" err="1"/>
              <a:t>osnovnih</a:t>
            </a:r>
            <a:r>
              <a:rPr lang="en-GB" dirty="0"/>
              <a:t> </a:t>
            </a:r>
            <a:r>
              <a:rPr lang="en-GB" dirty="0" err="1"/>
              <a:t>modela</a:t>
            </a:r>
            <a:endParaRPr lang="en-GB" dirty="0"/>
          </a:p>
          <a:p>
            <a:r>
              <a:rPr lang="en-GB" dirty="0" err="1"/>
              <a:t>Konačna</a:t>
            </a:r>
            <a:r>
              <a:rPr lang="en-GB" dirty="0"/>
              <a:t> </a:t>
            </a:r>
            <a:r>
              <a:rPr lang="en-GB" dirty="0" err="1"/>
              <a:t>odluka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funkcija</a:t>
            </a:r>
            <a:r>
              <a:rPr lang="en-GB" dirty="0"/>
              <a:t> </a:t>
            </a:r>
            <a:r>
              <a:rPr lang="en-GB" dirty="0" err="1"/>
              <a:t>odluka</a:t>
            </a:r>
            <a:r>
              <a:rPr lang="en-GB" dirty="0"/>
              <a:t> </a:t>
            </a:r>
            <a:r>
              <a:rPr lang="en-GB" dirty="0" err="1"/>
              <a:t>osnovnih</a:t>
            </a:r>
            <a:r>
              <a:rPr lang="en-GB" dirty="0"/>
              <a:t> </a:t>
            </a:r>
            <a:r>
              <a:rPr lang="en-GB" dirty="0" err="1"/>
              <a:t>modela</a:t>
            </a:r>
            <a:endParaRPr lang="en-GB" dirty="0"/>
          </a:p>
          <a:p>
            <a:r>
              <a:rPr lang="en-GB" i="1" dirty="0"/>
              <a:t>Bagging</a:t>
            </a:r>
            <a:r>
              <a:rPr lang="en-GB" dirty="0"/>
              <a:t>, </a:t>
            </a:r>
            <a:r>
              <a:rPr lang="en-GB" i="1" dirty="0"/>
              <a:t>boosting</a:t>
            </a:r>
          </a:p>
          <a:p>
            <a:endParaRPr lang="hr-HR" dirty="0"/>
          </a:p>
        </p:txBody>
      </p:sp>
      <p:pic>
        <p:nvPicPr>
          <p:cNvPr id="5" name="Picture 4" descr="https://i.gyazo.com/7d926533f767ef58df35015172e859eb.png">
            <a:extLst>
              <a:ext uri="{FF2B5EF4-FFF2-40B4-BE49-F238E27FC236}">
                <a16:creationId xmlns:a16="http://schemas.microsoft.com/office/drawing/2014/main" id="{1EAF5617-9BD6-4492-8077-3B41E792A2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29279"/>
            <a:ext cx="6581775" cy="3561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10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0659-E016-4ECA-B38A-E9E91ACA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918882"/>
          </a:xfrm>
        </p:spPr>
        <p:txBody>
          <a:bodyPr/>
          <a:lstStyle/>
          <a:p>
            <a:r>
              <a:rPr lang="en-GB" i="1" dirty="0"/>
              <a:t>Boosting</a:t>
            </a:r>
            <a:endParaRPr lang="hr-HR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DFDF05-B9B7-40A0-902B-012794DB6A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819276"/>
                <a:ext cx="8946541" cy="4429124"/>
              </a:xfrm>
            </p:spPr>
            <p:txBody>
              <a:bodyPr/>
              <a:lstStyle/>
              <a:p>
                <a:r>
                  <a:rPr lang="en-GB" dirty="0" err="1"/>
                  <a:t>Daje</a:t>
                </a:r>
                <a:r>
                  <a:rPr lang="en-GB" dirty="0"/>
                  <a:t> </a:t>
                </a:r>
                <a:r>
                  <a:rPr lang="en-GB" dirty="0" err="1"/>
                  <a:t>najpreciznije</a:t>
                </a:r>
                <a:r>
                  <a:rPr lang="en-GB" dirty="0"/>
                  <a:t> </a:t>
                </a:r>
                <a:r>
                  <a:rPr lang="en-GB" dirty="0" err="1"/>
                  <a:t>rezultate</a:t>
                </a:r>
                <a:endParaRPr lang="en-GB" dirty="0"/>
              </a:p>
              <a:p>
                <a:r>
                  <a:rPr lang="en-GB" dirty="0" err="1"/>
                  <a:t>Osnovni</a:t>
                </a:r>
                <a:r>
                  <a:rPr lang="en-GB" dirty="0"/>
                  <a:t> </a:t>
                </a:r>
                <a:r>
                  <a:rPr lang="en-GB" dirty="0" err="1"/>
                  <a:t>modeli</a:t>
                </a:r>
                <a:r>
                  <a:rPr lang="en-GB" dirty="0"/>
                  <a:t> </a:t>
                </a:r>
                <a:r>
                  <a:rPr lang="en-GB" dirty="0" err="1"/>
                  <a:t>su</a:t>
                </a:r>
                <a:r>
                  <a:rPr lang="en-GB" dirty="0"/>
                  <a:t> </a:t>
                </a:r>
                <a:r>
                  <a:rPr lang="en-GB" dirty="0" err="1"/>
                  <a:t>istog</a:t>
                </a:r>
                <a:r>
                  <a:rPr lang="en-GB" dirty="0"/>
                  <a:t> </a:t>
                </a:r>
                <a:r>
                  <a:rPr lang="en-GB" dirty="0" err="1"/>
                  <a:t>tipa</a:t>
                </a:r>
                <a:endParaRPr lang="en-GB" dirty="0"/>
              </a:p>
              <a:p>
                <a:r>
                  <a:rPr lang="en-GB" dirty="0" err="1"/>
                  <a:t>Izgradnja</a:t>
                </a:r>
                <a:r>
                  <a:rPr lang="en-GB" dirty="0"/>
                  <a:t> </a:t>
                </a:r>
                <a:r>
                  <a:rPr lang="en-GB" dirty="0" err="1"/>
                  <a:t>iteracijom</a:t>
                </a:r>
                <a:r>
                  <a:rPr lang="en-GB" dirty="0"/>
                  <a:t> </a:t>
                </a:r>
                <a:r>
                  <a:rPr lang="en-GB" dirty="0" err="1"/>
                  <a:t>modela</a:t>
                </a:r>
                <a:endParaRPr lang="en-GB" dirty="0"/>
              </a:p>
              <a:p>
                <a:r>
                  <a:rPr lang="en-GB" dirty="0" err="1"/>
                  <a:t>Pridavanje</a:t>
                </a:r>
                <a:r>
                  <a:rPr lang="en-GB" dirty="0"/>
                  <a:t> </a:t>
                </a:r>
                <a:r>
                  <a:rPr lang="en-GB" dirty="0" err="1"/>
                  <a:t>težina</a:t>
                </a:r>
                <a:r>
                  <a:rPr lang="en-GB" dirty="0"/>
                  <a:t> </a:t>
                </a:r>
                <a:r>
                  <a:rPr lang="en-GB" dirty="0" err="1"/>
                  <a:t>instancama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hr-HR" i="1"/>
                      <m:t>𝑤𝑒𝑖𝑔h𝑡</m:t>
                    </m:r>
                    <m:r>
                      <a:rPr lang="hr-HR" i="1"/>
                      <m:t>←</m:t>
                    </m:r>
                    <m:r>
                      <a:rPr lang="hr-HR" i="1"/>
                      <m:t>𝑤𝑒𝑖𝑔h𝑡</m:t>
                    </m:r>
                    <m:r>
                      <a:rPr lang="hr-HR" i="1"/>
                      <m:t>×</m:t>
                    </m:r>
                    <m:r>
                      <a:rPr lang="hr-HR" i="1"/>
                      <m:t>𝑒</m:t>
                    </m:r>
                    <m:r>
                      <a:rPr lang="hr-HR" i="1"/>
                      <m:t>/(1−</m:t>
                    </m:r>
                    <m:r>
                      <a:rPr lang="hr-HR" i="1"/>
                      <m:t>𝑒</m:t>
                    </m:r>
                    <m:r>
                      <a:rPr lang="hr-HR" i="1"/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 err="1"/>
                  <a:t>Težinsko</a:t>
                </a:r>
                <a:r>
                  <a:rPr lang="en-GB" dirty="0"/>
                  <a:t> </a:t>
                </a:r>
                <a:r>
                  <a:rPr lang="en-GB" dirty="0" err="1"/>
                  <a:t>glasanje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hr-HR" i="1"/>
                      <m:t>𝑤𝑒𝑖𝑔h𝑡</m:t>
                    </m:r>
                    <m:r>
                      <a:rPr lang="hr-HR" i="1"/>
                      <m:t>=−</m:t>
                    </m:r>
                    <m:r>
                      <m:rPr>
                        <m:sty m:val="p"/>
                      </m:rPr>
                      <a:rPr lang="hr-HR"/>
                      <m:t>log</m:t>
                    </m:r>
                    <m:f>
                      <m:fPr>
                        <m:ctrlPr>
                          <a:rPr lang="hr-HR" i="1"/>
                        </m:ctrlPr>
                      </m:fPr>
                      <m:num>
                        <m:r>
                          <a:rPr lang="hr-HR" i="1"/>
                          <m:t>𝑒</m:t>
                        </m:r>
                      </m:num>
                      <m:den>
                        <m:r>
                          <a:rPr lang="hr-HR" i="1"/>
                          <m:t>1−</m:t>
                        </m:r>
                        <m:r>
                          <a:rPr lang="hr-HR" i="1"/>
                          <m:t>𝑒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 err="1"/>
                  <a:t>Implementacije</a:t>
                </a:r>
                <a:r>
                  <a:rPr lang="en-GB" dirty="0"/>
                  <a:t> : </a:t>
                </a:r>
                <a:r>
                  <a:rPr lang="en-GB" i="1" dirty="0" err="1"/>
                  <a:t>AdaBoost</a:t>
                </a:r>
                <a:r>
                  <a:rPr lang="en-GB" i="1" dirty="0"/>
                  <a:t> C4.5, Gradient Boosting …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DFDF05-B9B7-40A0-902B-012794DB6A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819276"/>
                <a:ext cx="8946541" cy="4429124"/>
              </a:xfrm>
              <a:blipFill>
                <a:blip r:embed="rId2"/>
                <a:stretch>
                  <a:fillRect l="-341" t="-68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06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FB01-646F-4157-A8D1-EEBC799A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Bagging (Bootstrap aggregation</a:t>
            </a:r>
            <a:br>
              <a:rPr lang="en-GB" dirty="0"/>
            </a:b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14EA3-07C1-4C28-81EC-F3480C0C69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81150"/>
                <a:ext cx="8946541" cy="4667249"/>
              </a:xfrm>
            </p:spPr>
            <p:txBody>
              <a:bodyPr/>
              <a:lstStyle/>
              <a:p>
                <a:r>
                  <a:rPr lang="en-GB" dirty="0" err="1"/>
                  <a:t>Osnovni</a:t>
                </a:r>
                <a:r>
                  <a:rPr lang="en-GB" dirty="0"/>
                  <a:t> </a:t>
                </a:r>
                <a:r>
                  <a:rPr lang="en-GB" dirty="0" err="1"/>
                  <a:t>modeli</a:t>
                </a:r>
                <a:r>
                  <a:rPr lang="en-GB" dirty="0"/>
                  <a:t> </a:t>
                </a:r>
                <a:r>
                  <a:rPr lang="en-GB" dirty="0" err="1"/>
                  <a:t>su</a:t>
                </a:r>
                <a:r>
                  <a:rPr lang="en-GB" dirty="0"/>
                  <a:t> </a:t>
                </a:r>
                <a:r>
                  <a:rPr lang="en-GB" dirty="0" err="1"/>
                  <a:t>istog</a:t>
                </a:r>
                <a:r>
                  <a:rPr lang="en-GB" dirty="0"/>
                  <a:t> </a:t>
                </a:r>
                <a:r>
                  <a:rPr lang="en-GB" dirty="0" err="1"/>
                  <a:t>tipa</a:t>
                </a:r>
                <a:endParaRPr lang="en-GB" dirty="0"/>
              </a:p>
              <a:p>
                <a:r>
                  <a:rPr lang="en-GB" dirty="0" err="1"/>
                  <a:t>Osnovni</a:t>
                </a:r>
                <a:r>
                  <a:rPr lang="en-GB" dirty="0"/>
                  <a:t> </a:t>
                </a:r>
                <a:r>
                  <a:rPr lang="en-GB" dirty="0" err="1"/>
                  <a:t>modeli</a:t>
                </a:r>
                <a:r>
                  <a:rPr lang="en-GB" dirty="0"/>
                  <a:t> </a:t>
                </a:r>
                <a:r>
                  <a:rPr lang="en-GB" dirty="0" err="1"/>
                  <a:t>su</a:t>
                </a:r>
                <a:r>
                  <a:rPr lang="en-GB" dirty="0"/>
                  <a:t> </a:t>
                </a:r>
                <a:r>
                  <a:rPr lang="en-GB" dirty="0" err="1"/>
                  <a:t>izgrađeni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i="1" dirty="0"/>
                  <a:t>bootstrap </a:t>
                </a:r>
                <a:r>
                  <a:rPr lang="en-GB" i="1" dirty="0" err="1"/>
                  <a:t>uzorku</a:t>
                </a:r>
                <a:endParaRPr lang="en-GB" i="1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hr-HR" i="1"/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hr-HR" i="1"/>
                            </m:ctrlPr>
                          </m:accPr>
                          <m:e>
                            <m:r>
                              <a:rPr lang="hr-HR" i="1"/>
                              <m:t>𝑓</m:t>
                            </m:r>
                          </m:e>
                        </m:acc>
                      </m:e>
                      <m:sub>
                        <m:r>
                          <a:rPr lang="hr-HR" i="1"/>
                          <m:t>𝑏𝑎𝑔</m:t>
                        </m:r>
                      </m:sub>
                    </m:sSub>
                    <m:d>
                      <m:dPr>
                        <m:ctrlPr>
                          <a:rPr lang="hr-HR" i="1"/>
                        </m:ctrlPr>
                      </m:dPr>
                      <m:e>
                        <m:r>
                          <a:rPr lang="hr-HR" i="1"/>
                          <m:t>𝑥</m:t>
                        </m:r>
                      </m:e>
                    </m:d>
                    <m:r>
                      <a:rPr lang="hr-HR" i="1"/>
                      <m:t>=</m:t>
                    </m:r>
                    <m:f>
                      <m:fPr>
                        <m:ctrlPr>
                          <a:rPr lang="hr-HR" i="1"/>
                        </m:ctrlPr>
                      </m:fPr>
                      <m:num>
                        <m:r>
                          <a:rPr lang="hr-HR" i="1"/>
                          <m:t>1</m:t>
                        </m:r>
                      </m:num>
                      <m:den>
                        <m:r>
                          <a:rPr lang="hr-HR" i="1"/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ctrlPr>
                          <a:rPr lang="hr-HR" i="1"/>
                        </m:ctrlPr>
                      </m:naryPr>
                      <m:sub>
                        <m:r>
                          <a:rPr lang="hr-HR" i="1"/>
                          <m:t>𝑏</m:t>
                        </m:r>
                        <m:r>
                          <a:rPr lang="hr-HR" i="1"/>
                          <m:t>=1</m:t>
                        </m:r>
                      </m:sub>
                      <m:sup>
                        <m:r>
                          <a:rPr lang="hr-HR" i="1"/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hr-HR" i="1"/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hr-HR" i="1"/>
                                </m:ctrlPr>
                              </m:accPr>
                              <m:e>
                                <m:r>
                                  <a:rPr lang="hr-HR" i="1"/>
                                  <m:t>𝑓</m:t>
                                </m:r>
                              </m:e>
                            </m:acc>
                          </m:e>
                          <m:sup>
                            <m:r>
                              <a:rPr lang="hr-HR" i="1"/>
                              <m:t>∗</m:t>
                            </m:r>
                            <m:r>
                              <a:rPr lang="hr-HR" i="1"/>
                              <m:t>𝑏</m:t>
                            </m:r>
                          </m:sup>
                        </m:sSup>
                        <m:d>
                          <m:dPr>
                            <m:ctrlPr>
                              <a:rPr lang="hr-HR" i="1"/>
                            </m:ctrlPr>
                          </m:dPr>
                          <m:e>
                            <m:r>
                              <a:rPr lang="hr-HR" i="1"/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hr-HR" dirty="0"/>
              </a:p>
              <a:p>
                <a:r>
                  <a:rPr lang="en-GB" dirty="0" err="1"/>
                  <a:t>Smanjenje</a:t>
                </a:r>
                <a:r>
                  <a:rPr lang="en-GB" dirty="0"/>
                  <a:t> </a:t>
                </a:r>
                <a:r>
                  <a:rPr lang="en-GB" dirty="0" err="1"/>
                  <a:t>varijance</a:t>
                </a:r>
                <a:r>
                  <a:rPr lang="en-GB" dirty="0"/>
                  <a:t>, </a:t>
                </a:r>
                <a:r>
                  <a:rPr lang="en-GB" dirty="0" err="1"/>
                  <a:t>pristranost</a:t>
                </a:r>
                <a:r>
                  <a:rPr lang="en-GB" dirty="0"/>
                  <a:t> </a:t>
                </a:r>
                <a:r>
                  <a:rPr lang="en-GB" dirty="0" err="1"/>
                  <a:t>ista</a:t>
                </a:r>
                <a:endParaRPr lang="en-GB" dirty="0"/>
              </a:p>
              <a:p>
                <a:r>
                  <a:rPr lang="en-GB" dirty="0" err="1"/>
                  <a:t>Slučajne</a:t>
                </a:r>
                <a:r>
                  <a:rPr lang="en-GB" dirty="0"/>
                  <a:t> </a:t>
                </a:r>
                <a:r>
                  <a:rPr lang="en-GB" dirty="0" err="1"/>
                  <a:t>šume</a:t>
                </a:r>
                <a:r>
                  <a:rPr lang="en-GB" dirty="0"/>
                  <a:t>, </a:t>
                </a:r>
                <a:r>
                  <a:rPr lang="en-GB" dirty="0" err="1"/>
                  <a:t>ekstremno</a:t>
                </a:r>
                <a:r>
                  <a:rPr lang="en-GB" dirty="0"/>
                  <a:t> </a:t>
                </a:r>
                <a:r>
                  <a:rPr lang="en-GB" dirty="0" err="1"/>
                  <a:t>slučajne</a:t>
                </a:r>
                <a:r>
                  <a:rPr lang="en-GB" dirty="0"/>
                  <a:t> </a:t>
                </a:r>
                <a:r>
                  <a:rPr lang="en-GB" dirty="0" err="1"/>
                  <a:t>šume</a:t>
                </a:r>
                <a:r>
                  <a:rPr lang="en-GB" dirty="0"/>
                  <a:t>…</a:t>
                </a:r>
                <a:endParaRPr lang="hr-H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14EA3-07C1-4C28-81EC-F3480C0C6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81150"/>
                <a:ext cx="8946541" cy="4667249"/>
              </a:xfrm>
              <a:blipFill>
                <a:blip r:embed="rId2"/>
                <a:stretch>
                  <a:fillRect l="-341" t="-65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67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93AD-B130-439B-BE37-E3066076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Slučajne</a:t>
            </a:r>
            <a:r>
              <a:rPr lang="en-GB" dirty="0"/>
              <a:t> </a:t>
            </a:r>
            <a:r>
              <a:rPr lang="en-GB" dirty="0" err="1"/>
              <a:t>šume</a:t>
            </a:r>
            <a:br>
              <a:rPr lang="en-GB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CFABD-0C0F-49E3-8A52-CD8441E2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0676"/>
            <a:ext cx="8946541" cy="4657724"/>
          </a:xfrm>
        </p:spPr>
        <p:txBody>
          <a:bodyPr/>
          <a:lstStyle/>
          <a:p>
            <a:r>
              <a:rPr lang="en-GB" dirty="0" err="1"/>
              <a:t>Razvio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Leo </a:t>
            </a:r>
            <a:r>
              <a:rPr lang="en-GB" dirty="0" err="1"/>
              <a:t>Breiman</a:t>
            </a:r>
            <a:r>
              <a:rPr lang="en-GB" dirty="0"/>
              <a:t> (2001)</a:t>
            </a:r>
          </a:p>
          <a:p>
            <a:r>
              <a:rPr lang="en-GB" dirty="0" err="1"/>
              <a:t>Modificirana</a:t>
            </a:r>
            <a:r>
              <a:rPr lang="en-GB" dirty="0"/>
              <a:t>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i="1" dirty="0"/>
              <a:t>bagging</a:t>
            </a:r>
            <a:endParaRPr lang="en-GB" dirty="0"/>
          </a:p>
          <a:p>
            <a:r>
              <a:rPr lang="en-GB" dirty="0" err="1"/>
              <a:t>Klasifikacija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regresija</a:t>
            </a:r>
            <a:endParaRPr lang="en-GB" dirty="0"/>
          </a:p>
          <a:p>
            <a:r>
              <a:rPr lang="en-GB" dirty="0" err="1"/>
              <a:t>Osnovni</a:t>
            </a:r>
            <a:r>
              <a:rPr lang="en-GB" dirty="0"/>
              <a:t> model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modificirano</a:t>
            </a:r>
            <a:r>
              <a:rPr lang="en-GB" dirty="0"/>
              <a:t> CART </a:t>
            </a:r>
            <a:r>
              <a:rPr lang="en-GB" dirty="0" err="1"/>
              <a:t>stablo</a:t>
            </a:r>
            <a:endParaRPr lang="en-GB" dirty="0"/>
          </a:p>
          <a:p>
            <a:r>
              <a:rPr lang="en-GB" dirty="0" err="1"/>
              <a:t>Uvođenje</a:t>
            </a:r>
            <a:r>
              <a:rPr lang="en-GB" dirty="0"/>
              <a:t> </a:t>
            </a:r>
            <a:r>
              <a:rPr lang="en-GB" dirty="0" err="1"/>
              <a:t>šuma</a:t>
            </a:r>
            <a:r>
              <a:rPr lang="en-GB" dirty="0"/>
              <a:t> </a:t>
            </a:r>
            <a:r>
              <a:rPr lang="en-GB" dirty="0" err="1"/>
              <a:t>metodom</a:t>
            </a:r>
            <a:r>
              <a:rPr lang="en-GB" dirty="0"/>
              <a:t> bagging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slučajnim</a:t>
            </a:r>
            <a:r>
              <a:rPr lang="en-GB" dirty="0"/>
              <a:t> </a:t>
            </a:r>
            <a:r>
              <a:rPr lang="en-GB" dirty="0" err="1"/>
              <a:t>vektorom</a:t>
            </a:r>
            <a:r>
              <a:rPr lang="en-GB" dirty="0"/>
              <a:t> </a:t>
            </a:r>
            <a:r>
              <a:rPr lang="en-GB" dirty="0" err="1"/>
              <a:t>atributa</a:t>
            </a:r>
            <a:endParaRPr lang="en-GB" dirty="0"/>
          </a:p>
          <a:p>
            <a:r>
              <a:rPr lang="en-GB" dirty="0" err="1"/>
              <a:t>Smanjenje</a:t>
            </a:r>
            <a:r>
              <a:rPr lang="en-GB" dirty="0"/>
              <a:t> </a:t>
            </a:r>
            <a:r>
              <a:rPr lang="en-GB" dirty="0" err="1"/>
              <a:t>korelacije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stablima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77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A874-68CF-46AF-84BC-EE19A67F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Algoritam</a:t>
            </a:r>
            <a:r>
              <a:rPr lang="en-GB" dirty="0"/>
              <a:t> </a:t>
            </a:r>
            <a:r>
              <a:rPr lang="en-GB" dirty="0" err="1"/>
              <a:t>slučajnih</a:t>
            </a:r>
            <a:r>
              <a:rPr lang="en-GB" dirty="0"/>
              <a:t> </a:t>
            </a:r>
            <a:r>
              <a:rPr lang="en-GB" dirty="0" err="1"/>
              <a:t>šuma</a:t>
            </a:r>
            <a:endParaRPr lang="hr-HR" dirty="0"/>
          </a:p>
        </p:txBody>
      </p:sp>
      <p:pic>
        <p:nvPicPr>
          <p:cNvPr id="1028" name="Picture 4" descr="https://i.gyazo.com/4ee6e8417eb52b0d8a9997955e78bc57.png">
            <a:extLst>
              <a:ext uri="{FF2B5EF4-FFF2-40B4-BE49-F238E27FC236}">
                <a16:creationId xmlns:a16="http://schemas.microsoft.com/office/drawing/2014/main" id="{41B92DC5-A917-4BDF-80EC-CB930160F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06" y="1491298"/>
            <a:ext cx="612373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9BA7ED-26BE-4A4A-B0AF-05D4EE081404}"/>
                  </a:ext>
                </a:extLst>
              </p:cNvPr>
              <p:cNvSpPr txBox="1"/>
              <p:nvPr/>
            </p:nvSpPr>
            <p:spPr>
              <a:xfrm>
                <a:off x="1876609" y="5687060"/>
                <a:ext cx="6943725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i="1" dirty="0"/>
                  <a:t>m</a:t>
                </a:r>
                <a:r>
                  <a:rPr lang="hr-HR" dirty="0"/>
                  <a:t> </a:t>
                </a:r>
                <a:r>
                  <a:rPr lang="en-GB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hr-HR" i="1"/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hr-HR" i="1"/>
                            </m:ctrlPr>
                          </m:radPr>
                          <m:deg/>
                          <m:e>
                            <m:r>
                              <a:rPr lang="hr-HR" i="1"/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hr-HR" dirty="0"/>
                  <a:t> pri klasifikaciji</a:t>
                </a:r>
                <a:endParaRPr lang="en-GB" dirty="0"/>
              </a:p>
              <a:p>
                <a:pPr algn="ctr"/>
                <a:r>
                  <a:rPr lang="en-GB" dirty="0"/>
                  <a:t>m = </a:t>
                </a:r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hr-HR" i="1"/>
                        </m:ctrlPr>
                      </m:dPr>
                      <m:e>
                        <m:r>
                          <a:rPr lang="hr-HR" i="1"/>
                          <m:t>𝑝</m:t>
                        </m:r>
                        <m:r>
                          <a:rPr lang="hr-HR"/>
                          <m:t>∕3</m:t>
                        </m:r>
                      </m:e>
                    </m:d>
                  </m:oMath>
                </a14:m>
                <a:r>
                  <a:rPr lang="hr-HR" dirty="0"/>
                  <a:t> za regresiju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9BA7ED-26BE-4A4A-B0AF-05D4EE081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609" y="5687060"/>
                <a:ext cx="6943725" cy="681982"/>
              </a:xfrm>
              <a:prstGeom prst="rect">
                <a:avLst/>
              </a:prstGeom>
              <a:blipFill>
                <a:blip r:embed="rId3"/>
                <a:stretch>
                  <a:fillRect t="-3571" b="-1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41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FCAE-3ED0-404F-8CE3-88CC48D1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OOB </a:t>
            </a:r>
            <a:r>
              <a:rPr lang="en-GB" dirty="0" err="1"/>
              <a:t>greška</a:t>
            </a:r>
            <a:r>
              <a:rPr lang="en-GB" dirty="0"/>
              <a:t> (</a:t>
            </a:r>
            <a:r>
              <a:rPr lang="en-GB" i="1" dirty="0"/>
              <a:t>out of bag</a:t>
            </a:r>
            <a:r>
              <a:rPr lang="en-GB" dirty="0"/>
              <a:t>)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1DDFF-DD48-47A6-BA93-BA9324DEF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r>
              <a:rPr lang="en-GB" i="1" dirty="0"/>
              <a:t>Bagging – </a:t>
            </a:r>
            <a:r>
              <a:rPr lang="en-GB" dirty="0" err="1"/>
              <a:t>oko</a:t>
            </a:r>
            <a:r>
              <a:rPr lang="en-GB" i="1" dirty="0"/>
              <a:t> 34% </a:t>
            </a:r>
            <a:r>
              <a:rPr lang="en-GB" dirty="0" err="1"/>
              <a:t>neiskorištenih</a:t>
            </a:r>
            <a:r>
              <a:rPr lang="en-GB" dirty="0"/>
              <a:t> </a:t>
            </a:r>
            <a:r>
              <a:rPr lang="en-GB" dirty="0" err="1"/>
              <a:t>instanci</a:t>
            </a:r>
            <a:endParaRPr lang="en-GB" dirty="0"/>
          </a:p>
          <a:p>
            <a:r>
              <a:rPr lang="en-GB" dirty="0" err="1"/>
              <a:t>Čine</a:t>
            </a:r>
            <a:r>
              <a:rPr lang="en-GB" dirty="0"/>
              <a:t> </a:t>
            </a:r>
            <a:r>
              <a:rPr lang="en-GB" dirty="0" err="1"/>
              <a:t>skup</a:t>
            </a:r>
            <a:r>
              <a:rPr lang="en-GB" dirty="0"/>
              <a:t> </a:t>
            </a:r>
            <a:r>
              <a:rPr lang="en-GB" i="1" dirty="0"/>
              <a:t>OOB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hr-HR" dirty="0"/>
              <a:t>procjenu</a:t>
            </a:r>
            <a:r>
              <a:rPr lang="en-GB" dirty="0"/>
              <a:t> </a:t>
            </a:r>
            <a:r>
              <a:rPr lang="en-GB" dirty="0" err="1"/>
              <a:t>pogreške</a:t>
            </a:r>
            <a:r>
              <a:rPr lang="en-GB" dirty="0"/>
              <a:t> </a:t>
            </a:r>
            <a:r>
              <a:rPr lang="en-GB" dirty="0" err="1"/>
              <a:t>stabla</a:t>
            </a:r>
            <a:endParaRPr lang="en-GB" dirty="0"/>
          </a:p>
          <a:p>
            <a:endParaRPr lang="hr-HR" dirty="0"/>
          </a:p>
        </p:txBody>
      </p:sp>
      <p:pic>
        <p:nvPicPr>
          <p:cNvPr id="5" name="Picture 4" descr="https://i.gyazo.com/76589cb94b6b867a57accfbf04aca245.png">
            <a:extLst>
              <a:ext uri="{FF2B5EF4-FFF2-40B4-BE49-F238E27FC236}">
                <a16:creationId xmlns:a16="http://schemas.microsoft.com/office/drawing/2014/main" id="{B5075C59-20D9-4D24-A41E-FABAD48A84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20" y="2896552"/>
            <a:ext cx="5582285" cy="3369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82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E5A5-C1DF-4846-96D8-68581864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Procjena</a:t>
            </a:r>
            <a:r>
              <a:rPr lang="en-GB" dirty="0"/>
              <a:t> </a:t>
            </a:r>
            <a:r>
              <a:rPr lang="en-GB" dirty="0" err="1"/>
              <a:t>važnosti</a:t>
            </a:r>
            <a:r>
              <a:rPr lang="en-GB" dirty="0"/>
              <a:t> </a:t>
            </a:r>
            <a:r>
              <a:rPr lang="en-GB" dirty="0" err="1"/>
              <a:t>atributa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DC7B-63DF-4D5C-9661-037CF5844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14769"/>
            <a:ext cx="8946541" cy="1261782"/>
          </a:xfrm>
        </p:spPr>
        <p:txBody>
          <a:bodyPr/>
          <a:lstStyle/>
          <a:p>
            <a:r>
              <a:rPr lang="en-GB" dirty="0" err="1"/>
              <a:t>Preko</a:t>
            </a:r>
            <a:r>
              <a:rPr lang="en-GB" dirty="0"/>
              <a:t> </a:t>
            </a:r>
            <a:r>
              <a:rPr lang="en-GB" dirty="0" err="1"/>
              <a:t>indeksa</a:t>
            </a:r>
            <a:r>
              <a:rPr lang="en-GB" dirty="0"/>
              <a:t> </a:t>
            </a:r>
            <a:r>
              <a:rPr lang="en-GB" i="1" dirty="0"/>
              <a:t>Gini</a:t>
            </a:r>
            <a:r>
              <a:rPr lang="en-GB" dirty="0"/>
              <a:t>, </a:t>
            </a:r>
            <a:r>
              <a:rPr lang="en-GB" dirty="0" err="1"/>
              <a:t>skupa</a:t>
            </a:r>
            <a:r>
              <a:rPr lang="en-GB" dirty="0"/>
              <a:t> </a:t>
            </a:r>
            <a:r>
              <a:rPr lang="en-GB" i="1" dirty="0"/>
              <a:t>OOB</a:t>
            </a:r>
            <a:r>
              <a:rPr lang="en-GB" dirty="0"/>
              <a:t> (Randomization)</a:t>
            </a:r>
            <a:endParaRPr lang="hr-HR" dirty="0"/>
          </a:p>
        </p:txBody>
      </p:sp>
      <p:pic>
        <p:nvPicPr>
          <p:cNvPr id="4" name="Picture 3" descr="https://i.gyazo.com/805360c56b1af55c0439c125b4dad93d.png">
            <a:extLst>
              <a:ext uri="{FF2B5EF4-FFF2-40B4-BE49-F238E27FC236}">
                <a16:creationId xmlns:a16="http://schemas.microsoft.com/office/drawing/2014/main" id="{380A1CF7-CC08-4043-AC49-32A0ABA5F2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40" y="2245660"/>
            <a:ext cx="4081463" cy="4164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99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3529-A710-4732-9F4C-6030B3D6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Prezentacija</a:t>
            </a:r>
            <a:r>
              <a:rPr lang="en-GB" dirty="0"/>
              <a:t> </a:t>
            </a:r>
            <a:r>
              <a:rPr lang="en-GB" dirty="0" err="1"/>
              <a:t>programa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701FE-261E-43F3-B15B-534E5FD391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81" y="1767523"/>
            <a:ext cx="5155620" cy="46047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98528-71F8-43BA-96CF-AB126AE74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6120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293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PowerPoint Presentation</vt:lpstr>
      <vt:lpstr>Ansambli </vt:lpstr>
      <vt:lpstr>Boosting</vt:lpstr>
      <vt:lpstr>Bagging (Bootstrap aggregation </vt:lpstr>
      <vt:lpstr>Slučajne šume </vt:lpstr>
      <vt:lpstr>Algoritam slučajnih šuma</vt:lpstr>
      <vt:lpstr>OOB greška (out of bag)</vt:lpstr>
      <vt:lpstr>Procjena važnosti atributa</vt:lpstr>
      <vt:lpstr>Prezentacija programa</vt:lpstr>
      <vt:lpstr>Rezultati programskog rješenja 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Postupci ansambla stabala odluke</dc:title>
  <dc:creator>Darin Dašić</dc:creator>
  <cp:lastModifiedBy>Darin Dašić</cp:lastModifiedBy>
  <cp:revision>21</cp:revision>
  <dcterms:created xsi:type="dcterms:W3CDTF">2017-07-02T17:21:39Z</dcterms:created>
  <dcterms:modified xsi:type="dcterms:W3CDTF">2017-07-03T15:39:10Z</dcterms:modified>
</cp:coreProperties>
</file>